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91" r:id="rId2"/>
    <p:sldId id="362" r:id="rId3"/>
    <p:sldId id="363" r:id="rId4"/>
    <p:sldId id="352" r:id="rId5"/>
    <p:sldId id="365" r:id="rId6"/>
    <p:sldId id="359" r:id="rId7"/>
    <p:sldId id="344" r:id="rId8"/>
    <p:sldId id="341" r:id="rId9"/>
  </p:sldIdLst>
  <p:sldSz cx="9144000" cy="5143500" type="screen16x9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6404" autoAdjust="0"/>
  </p:normalViewPr>
  <p:slideViewPr>
    <p:cSldViewPr>
      <p:cViewPr>
        <p:scale>
          <a:sx n="109" d="100"/>
          <a:sy n="109" d="100"/>
        </p:scale>
        <p:origin x="-240" y="-4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258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6866" y="9431258"/>
            <a:ext cx="2890665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12" y="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908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094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12" y="9430094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1437624"/>
            <a:ext cx="8604448" cy="1246459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5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Организационные вопросы проведения                          итогового собеседования </a:t>
            </a:r>
            <a:r>
              <a:rPr lang="ru-RU" sz="2500" b="1" dirty="0">
                <a:solidFill>
                  <a:srgbClr val="FF0000"/>
                </a:solidFill>
                <a:cs typeface="Arial" panose="020B0604020202020204" pitchFamily="34" charset="0"/>
              </a:rPr>
              <a:t>по русскому языку </a:t>
            </a:r>
            <a:r>
              <a:rPr lang="ru-RU" sz="25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                             в </a:t>
            </a:r>
            <a:r>
              <a:rPr lang="ru-RU" sz="2500" b="1" dirty="0">
                <a:solidFill>
                  <a:srgbClr val="FF0000"/>
                </a:solidFill>
                <a:cs typeface="Arial" panose="020B0604020202020204" pitchFamily="34" charset="0"/>
              </a:rPr>
              <a:t>9 классе</a:t>
            </a:r>
          </a:p>
        </p:txBody>
      </p:sp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9" y="1097542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5830" y="182203"/>
            <a:ext cx="7296912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Нормативно-методическое обеспечение  итогового собеседования</a:t>
            </a:r>
            <a:endParaRPr lang="ru-RU" sz="2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136528"/>
            <a:ext cx="3987784" cy="5647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Федеральной службы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надзору в сфере образования и надзору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30.11.2020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05-141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2040" y="1139191"/>
            <a:ext cx="3925177" cy="5647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Письмо Федеральной службы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надзору в сфере образования и надзору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15.12.2020 №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05-151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8023" t="19133" r="36330" b="26588"/>
          <a:stretch/>
        </p:blipFill>
        <p:spPr>
          <a:xfrm>
            <a:off x="2340792" y="2211710"/>
            <a:ext cx="4661120" cy="239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74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9" y="1097542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1097542"/>
            <a:ext cx="7857497" cy="32701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just"/>
            <a:r>
              <a:rPr lang="ru-RU" sz="1600" b="1" dirty="0"/>
              <a:t>Основной срок: </a:t>
            </a:r>
            <a:r>
              <a:rPr lang="ru-RU" sz="1600" dirty="0"/>
              <a:t>вторая среда февраля  - </a:t>
            </a:r>
            <a:r>
              <a:rPr lang="ru-RU" sz="1600" b="1" dirty="0">
                <a:solidFill>
                  <a:srgbClr val="C00000"/>
                </a:solidFill>
              </a:rPr>
              <a:t>10 февраля 2021 года </a:t>
            </a:r>
          </a:p>
          <a:p>
            <a:pPr lvl="0" algn="just"/>
            <a:r>
              <a:rPr lang="ru-RU" sz="1600" b="1" dirty="0"/>
              <a:t>Дополнительные сроки: </a:t>
            </a:r>
            <a:r>
              <a:rPr lang="ru-RU" sz="1600" dirty="0">
                <a:solidFill>
                  <a:srgbClr val="C00000"/>
                </a:solidFill>
              </a:rPr>
              <a:t>10 марта 2021 года, 17 мая 2021 года</a:t>
            </a:r>
          </a:p>
          <a:p>
            <a:pPr lvl="0" algn="just"/>
            <a:r>
              <a:rPr lang="ru-RU" sz="1600" dirty="0">
                <a:solidFill>
                  <a:srgbClr val="C00000"/>
                </a:solidFill>
              </a:rPr>
              <a:t>Заявления принимаются </a:t>
            </a:r>
            <a:r>
              <a:rPr lang="ru-RU" sz="1600" dirty="0"/>
              <a:t>не позднее, чем за 2 недели – </a:t>
            </a:r>
            <a:r>
              <a:rPr lang="ru-RU" sz="1600" dirty="0">
                <a:solidFill>
                  <a:srgbClr val="C00000"/>
                </a:solidFill>
              </a:rPr>
              <a:t>до 27 января 2021 года</a:t>
            </a:r>
            <a:r>
              <a:rPr lang="ru-RU" sz="16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sz="1600" b="1" dirty="0" smtClean="0">
              <a:ea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ea typeface="Times New Roman" panose="02020603050405020304" pitchFamily="18" charset="0"/>
              </a:rPr>
              <a:t>Место </a:t>
            </a:r>
            <a:r>
              <a:rPr lang="ru-RU" sz="1600" b="1" dirty="0">
                <a:ea typeface="Times New Roman" panose="02020603050405020304" pitchFamily="18" charset="0"/>
              </a:rPr>
              <a:t>проведения: </a:t>
            </a:r>
            <a:r>
              <a:rPr lang="ru-RU" sz="1600" dirty="0">
                <a:ea typeface="Times New Roman" panose="02020603050405020304" pitchFamily="18" charset="0"/>
              </a:rPr>
              <a:t>общеобразовательные организации (места проведения ИС)</a:t>
            </a:r>
          </a:p>
          <a:p>
            <a:pPr algn="just"/>
            <a:endParaRPr lang="ru-RU" sz="1600" b="1" dirty="0" smtClean="0">
              <a:ea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ea typeface="Times New Roman" panose="02020603050405020304" pitchFamily="18" charset="0"/>
              </a:rPr>
              <a:t>Участники</a:t>
            </a:r>
            <a:r>
              <a:rPr lang="ru-RU" sz="1600" b="1" dirty="0">
                <a:ea typeface="Times New Roman" panose="02020603050405020304" pitchFamily="18" charset="0"/>
              </a:rPr>
              <a:t>:</a:t>
            </a:r>
            <a:r>
              <a:rPr lang="ru-RU" sz="1600" dirty="0">
                <a:ea typeface="Times New Roman" panose="02020603050405020304" pitchFamily="18" charset="0"/>
              </a:rPr>
              <a:t> все обучающиеся 9 классов, в том числе на семейном обучении (экстерны</a:t>
            </a:r>
            <a:r>
              <a:rPr lang="ru-RU" sz="1600" dirty="0" smtClean="0">
                <a:ea typeface="Times New Roman" panose="02020603050405020304" pitchFamily="18" charset="0"/>
              </a:rPr>
              <a:t>).</a:t>
            </a:r>
            <a:endParaRPr lang="ru-RU" sz="1600" b="1" dirty="0">
              <a:ea typeface="Times New Roman" panose="02020603050405020304" pitchFamily="18" charset="0"/>
            </a:endParaRPr>
          </a:p>
          <a:p>
            <a:pPr lvl="0" algn="just"/>
            <a:endParaRPr lang="ru-RU" sz="1600" dirty="0">
              <a:solidFill>
                <a:srgbClr val="002060"/>
              </a:solidFill>
            </a:endParaRPr>
          </a:p>
          <a:p>
            <a:pPr algn="just"/>
            <a:r>
              <a:rPr lang="ru-RU" sz="1600" dirty="0"/>
              <a:t>Итоговое собеседование начинается в </a:t>
            </a:r>
            <a:r>
              <a:rPr lang="ru-RU" sz="1600" b="1" dirty="0">
                <a:solidFill>
                  <a:srgbClr val="C00000"/>
                </a:solidFill>
              </a:rPr>
              <a:t>09.00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sz="1600" dirty="0"/>
              <a:t>по местному времени</a:t>
            </a:r>
            <a:r>
              <a:rPr lang="ru-RU" sz="1600" dirty="0" smtClean="0"/>
              <a:t>.</a:t>
            </a:r>
          </a:p>
          <a:p>
            <a:pPr algn="just"/>
            <a:endParaRPr lang="ru-RU" sz="1600" b="1" dirty="0" smtClean="0">
              <a:ea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ea typeface="Times New Roman" panose="02020603050405020304" pitchFamily="18" charset="0"/>
              </a:rPr>
              <a:t>Виды </a:t>
            </a:r>
            <a:r>
              <a:rPr lang="ru-RU" sz="1600" b="1" dirty="0">
                <a:ea typeface="Times New Roman" panose="02020603050405020304" pitchFamily="18" charset="0"/>
              </a:rPr>
              <a:t>работы: </a:t>
            </a:r>
            <a:r>
              <a:rPr lang="ru-RU" sz="1600" dirty="0">
                <a:ea typeface="Times New Roman" panose="02020603050405020304" pitchFamily="18" charset="0"/>
              </a:rPr>
              <a:t>чтение вслух, пересказ с включением цитаты, монолог, диалог</a:t>
            </a:r>
          </a:p>
          <a:p>
            <a:pPr lvl="0" algn="just"/>
            <a:endParaRPr lang="ru-RU" sz="1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19973" y="398687"/>
            <a:ext cx="7296912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Итоговое собеседование -2021 </a:t>
            </a:r>
            <a:endParaRPr lang="ru-RU" sz="22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2087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186021"/>
            <a:ext cx="69847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b="1" kern="0" dirty="0">
                <a:solidFill>
                  <a:srgbClr val="C00000"/>
                </a:solidFill>
              </a:rPr>
              <a:t>Итоговое собеседование </a:t>
            </a:r>
            <a:r>
              <a:rPr lang="ru-RU" sz="2200" b="1" kern="0" dirty="0" smtClean="0">
                <a:solidFill>
                  <a:srgbClr val="C00000"/>
                </a:solidFill>
              </a:rPr>
              <a:t>- 2021 </a:t>
            </a:r>
            <a:endParaRPr lang="ru-RU" sz="2200" b="1" kern="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843558"/>
            <a:ext cx="792088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/>
              <a:t>Проверка и оценивание работ </a:t>
            </a:r>
            <a:r>
              <a:rPr lang="ru-RU" sz="1600" dirty="0"/>
              <a:t>итогового собеседования осуществляется </a:t>
            </a:r>
            <a:r>
              <a:rPr lang="ru-RU" sz="1600" dirty="0">
                <a:solidFill>
                  <a:srgbClr val="C00000"/>
                </a:solidFill>
              </a:rPr>
              <a:t>школьной комиссией. </a:t>
            </a:r>
            <a:r>
              <a:rPr lang="ru-RU" sz="1600" dirty="0"/>
              <a:t>Эксперт оценивает выполнение заданий непосредственно в процессе ответа по специально разработанным критериям с учетом соблюдения норм современного русского литературного языка. В качестве экспертов могут выступать только учителя русского языка и литературы.</a:t>
            </a:r>
          </a:p>
          <a:p>
            <a:pPr lvl="0" algn="just"/>
            <a:endParaRPr lang="ru-RU" sz="1600" dirty="0"/>
          </a:p>
          <a:p>
            <a:pPr lvl="0" algn="just"/>
            <a:r>
              <a:rPr lang="ru-RU" sz="1600" dirty="0"/>
              <a:t>В процессе проведения собеседования осуществляется </a:t>
            </a:r>
            <a:r>
              <a:rPr lang="ru-RU" sz="1600" b="1" dirty="0"/>
              <a:t>персональная и потоковая </a:t>
            </a:r>
            <a:r>
              <a:rPr lang="ru-RU" sz="1600" b="1" dirty="0" smtClean="0"/>
              <a:t>аудиозапись.</a:t>
            </a:r>
          </a:p>
          <a:p>
            <a:pPr lvl="0" algn="just"/>
            <a:endParaRPr lang="ru-RU" sz="1600" b="1" dirty="0" smtClean="0">
              <a:ea typeface="Times New Roman" panose="02020603050405020304" pitchFamily="18" charset="0"/>
            </a:endParaRPr>
          </a:p>
          <a:p>
            <a:pPr lvl="0" algn="just"/>
            <a:r>
              <a:rPr lang="ru-RU" sz="1600" b="1" dirty="0" smtClean="0">
                <a:ea typeface="Times New Roman" panose="02020603050405020304" pitchFamily="18" charset="0"/>
              </a:rPr>
              <a:t>Продолжительность </a:t>
            </a:r>
            <a:r>
              <a:rPr lang="ru-RU" sz="1600" b="1" dirty="0">
                <a:ea typeface="Times New Roman" panose="02020603050405020304" pitchFamily="18" charset="0"/>
              </a:rPr>
              <a:t>собеседования с одним обучающимся: </a:t>
            </a:r>
            <a:r>
              <a:rPr lang="ru-RU" sz="1600" dirty="0">
                <a:ea typeface="Times New Roman" panose="02020603050405020304" pitchFamily="18" charset="0"/>
              </a:rPr>
              <a:t>15 </a:t>
            </a:r>
            <a:r>
              <a:rPr lang="ru-RU" sz="1600" dirty="0" smtClean="0">
                <a:ea typeface="Times New Roman" panose="02020603050405020304" pitchFamily="18" charset="0"/>
              </a:rPr>
              <a:t>минут</a:t>
            </a:r>
          </a:p>
          <a:p>
            <a:pPr lvl="0" algn="just"/>
            <a:endParaRPr lang="ru-RU" sz="1600" b="1" dirty="0" smtClean="0">
              <a:ea typeface="Times New Roman" panose="02020603050405020304" pitchFamily="18" charset="0"/>
            </a:endParaRPr>
          </a:p>
          <a:p>
            <a:pPr lvl="0" algn="just"/>
            <a:r>
              <a:rPr lang="ru-RU" sz="1600" b="1" dirty="0" smtClean="0">
                <a:ea typeface="Times New Roman" panose="02020603050405020304" pitchFamily="18" charset="0"/>
              </a:rPr>
              <a:t>Продолжительность </a:t>
            </a:r>
            <a:r>
              <a:rPr lang="ru-RU" sz="1600" b="1" dirty="0">
                <a:ea typeface="Times New Roman" panose="02020603050405020304" pitchFamily="18" charset="0"/>
              </a:rPr>
              <a:t>собеседования с одним обучающимся с ОВЗ: </a:t>
            </a:r>
            <a:r>
              <a:rPr lang="ru-RU" sz="1600" dirty="0">
                <a:ea typeface="Times New Roman" panose="02020603050405020304" pitchFamily="18" charset="0"/>
              </a:rPr>
              <a:t>15 + 30 </a:t>
            </a:r>
            <a:r>
              <a:rPr lang="ru-RU" sz="1600" dirty="0" smtClean="0">
                <a:ea typeface="Times New Roman" panose="02020603050405020304" pitchFamily="18" charset="0"/>
              </a:rPr>
              <a:t>мин</a:t>
            </a:r>
            <a:endParaRPr lang="ru-RU" sz="1600" b="1" dirty="0" smtClean="0"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endParaRPr lang="ru-RU" sz="1600" dirty="0"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ea typeface="Times New Roman" panose="02020603050405020304" pitchFamily="18" charset="0"/>
              </a:rPr>
              <a:t>Результат:</a:t>
            </a:r>
            <a:r>
              <a:rPr lang="ru-RU" sz="1600" dirty="0">
                <a:solidFill>
                  <a:srgbClr val="C00000"/>
                </a:solidFill>
                <a:ea typeface="Times New Roman" panose="02020603050405020304" pitchFamily="18" charset="0"/>
              </a:rPr>
              <a:t> допуск обучающихся и экстернов к ГИА-9  в </a:t>
            </a:r>
            <a:r>
              <a:rPr lang="ru-RU" sz="16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2020/2021 </a:t>
            </a:r>
            <a:r>
              <a:rPr lang="ru-RU" sz="1600" dirty="0">
                <a:solidFill>
                  <a:srgbClr val="C00000"/>
                </a:solidFill>
                <a:ea typeface="Times New Roman" panose="02020603050405020304" pitchFamily="18" charset="0"/>
              </a:rPr>
              <a:t>учебном году </a:t>
            </a:r>
            <a:r>
              <a:rPr lang="ru-RU" sz="16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(</a:t>
            </a:r>
            <a:r>
              <a:rPr lang="ru-RU" sz="1600" dirty="0">
                <a:solidFill>
                  <a:srgbClr val="C00000"/>
                </a:solidFill>
                <a:ea typeface="Times New Roman" panose="02020603050405020304" pitchFamily="18" charset="0"/>
              </a:rPr>
              <a:t>необходимый минимум 10 баллов из </a:t>
            </a:r>
            <a:r>
              <a:rPr lang="ru-RU" sz="1600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20)</a:t>
            </a:r>
            <a:endParaRPr lang="ru-RU" sz="16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119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9" y="1097542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0897" y="699542"/>
            <a:ext cx="73895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itchFamily="2" charset="2"/>
              <a:buChar char="ü"/>
            </a:pPr>
            <a:r>
              <a:rPr lang="ru-RU" sz="1600" dirty="0"/>
              <a:t>Создание школьной комиссий по проведению и проверке итогового собеседования. </a:t>
            </a:r>
            <a:endParaRPr lang="ru-RU" sz="1600" dirty="0" smtClean="0"/>
          </a:p>
          <a:p>
            <a:pPr marL="285750" lvl="0" indent="-285750" algn="just">
              <a:buFont typeface="Wingdings" pitchFamily="2" charset="2"/>
              <a:buChar char="ü"/>
            </a:pPr>
            <a:endParaRPr lang="ru-RU" sz="1600" dirty="0"/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600" dirty="0" smtClean="0"/>
              <a:t>Обеспечение </a:t>
            </a:r>
            <a:r>
              <a:rPr lang="ru-RU" sz="1600" dirty="0"/>
              <a:t>технической готовности мест проведения </a:t>
            </a:r>
            <a:r>
              <a:rPr lang="ru-RU" sz="1600" dirty="0" smtClean="0"/>
              <a:t>итогового собеседования.</a:t>
            </a:r>
          </a:p>
          <a:p>
            <a:pPr marL="285750" lvl="0" indent="-285750" algn="just">
              <a:buFont typeface="Wingdings" pitchFamily="2" charset="2"/>
              <a:buChar char="ü"/>
            </a:pPr>
            <a:endParaRPr lang="ru-RU" sz="1600" dirty="0"/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600" dirty="0"/>
              <a:t>Обеспечение работы мест проведения итогового собеседования  с учетом санитарно-эпидемиологических правил СП 3.1/2.4.3598-20 </a:t>
            </a:r>
            <a:r>
              <a:rPr lang="ru-RU" sz="1600" dirty="0" smtClean="0"/>
              <a:t>и  </a:t>
            </a:r>
            <a:r>
              <a:rPr lang="ru-RU" sz="1600" dirty="0"/>
              <a:t>соблюдением мер по профилактике распространения новой </a:t>
            </a:r>
            <a:r>
              <a:rPr lang="ru-RU" sz="1600" dirty="0" err="1"/>
              <a:t>коронавирусной</a:t>
            </a:r>
            <a:r>
              <a:rPr lang="ru-RU" sz="1600" dirty="0"/>
              <a:t> инфекции (COVID-19</a:t>
            </a:r>
            <a:r>
              <a:rPr lang="ru-RU" sz="1600" dirty="0" smtClean="0"/>
              <a:t>).</a:t>
            </a:r>
          </a:p>
          <a:p>
            <a:pPr marL="285750" lvl="0" indent="-285750" algn="just">
              <a:buFont typeface="Wingdings" pitchFamily="2" charset="2"/>
              <a:buChar char="ü"/>
            </a:pPr>
            <a:endParaRPr lang="ru-RU" sz="1600" dirty="0"/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ru-RU" sz="1600" dirty="0"/>
              <a:t>Создание в местах проведения итогового собеседования условий проведения итогового собеседования для обучающихся с ограниченными возможностями здоровья, детей-инвалидов и инвалидов с учетом особенностей их психофизического развития, индивидуальных возможностей и состояния здоровья.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54264" y="195486"/>
            <a:ext cx="69847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b="1" kern="0" dirty="0" smtClean="0">
                <a:solidFill>
                  <a:srgbClr val="C00000"/>
                </a:solidFill>
              </a:rPr>
              <a:t>Организационные вопросы</a:t>
            </a:r>
            <a:endParaRPr lang="ru-RU" sz="2200" b="1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6217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95486"/>
            <a:ext cx="7632848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cs typeface="Times New Roman" pitchFamily="18" charset="0"/>
              </a:rPr>
              <a:t>Участие в итоговом собеседовании обучающихся и экстернов с ОВЗ</a:t>
            </a:r>
            <a:r>
              <a:rPr lang="ru-RU" sz="2000" dirty="0">
                <a:solidFill>
                  <a:srgbClr val="C00000"/>
                </a:solidFill>
                <a:ea typeface="Calibri" panose="020F0502020204030204" pitchFamily="34" charset="0"/>
                <a:cs typeface="Microsoft Himalaya" panose="01010100010101010101" pitchFamily="2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ea typeface="Calibri" panose="020F0502020204030204" pitchFamily="34" charset="0"/>
                <a:cs typeface="Microsoft Himalaya" panose="01010100010101010101" pitchFamily="2" charset="0"/>
              </a:rPr>
              <a:t> и </a:t>
            </a:r>
            <a:r>
              <a:rPr lang="ru-RU" sz="2000" b="1" dirty="0" smtClean="0">
                <a:solidFill>
                  <a:srgbClr val="C00000"/>
                </a:solidFill>
                <a:ea typeface="Calibri" panose="020F0502020204030204" pitchFamily="34" charset="0"/>
                <a:cs typeface="Microsoft Himalaya" panose="01010100010101010101" pitchFamily="2" charset="0"/>
              </a:rPr>
              <a:t>детей-инвалидов</a:t>
            </a:r>
            <a:endParaRPr lang="ru-RU" sz="2000" b="1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987574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u="sng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При предъявлении копии рекомендаций ПМПК</a:t>
            </a: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 </a:t>
            </a: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для обучающихся и экстернов с </a:t>
            </a: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ОВЗ, детей-инвалидов создаются следующие </a:t>
            </a:r>
            <a:r>
              <a:rPr lang="ru-RU" sz="1600" b="1" dirty="0" smtClean="0">
                <a:solidFill>
                  <a:srgbClr val="C00000"/>
                </a:solidFill>
                <a:ea typeface="Calibri" panose="020F0502020204030204" pitchFamily="34" charset="0"/>
                <a:cs typeface="Microsoft Himalaya" panose="01010100010101010101" pitchFamily="2" charset="0"/>
              </a:rPr>
              <a:t>специальные условия</a:t>
            </a:r>
            <a:r>
              <a:rPr lang="ru-RU" sz="1600" dirty="0" smtClean="0">
                <a:solidFill>
                  <a:srgbClr val="C00000"/>
                </a:solidFill>
                <a:ea typeface="Calibri" panose="020F0502020204030204" pitchFamily="34" charset="0"/>
                <a:cs typeface="Microsoft Himalaya" panose="01010100010101010101" pitchFamily="2" charset="0"/>
              </a:rPr>
              <a:t>: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увеличение </a:t>
            </a: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времени итогового собеседования на 30 </a:t>
            </a: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минут</a:t>
            </a: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;</a:t>
            </a:r>
            <a:endParaRPr lang="ru-RU" sz="1600" dirty="0" smtClean="0">
              <a:ea typeface="Calibri" panose="020F0502020204030204" pitchFamily="34" charset="0"/>
              <a:cs typeface="Microsoft Himalaya" panose="01010100010101010101" pitchFamily="2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прохождение итогового собеседования на дому/ </a:t>
            </a:r>
            <a:r>
              <a:rPr lang="ru-RU" sz="1600" dirty="0" err="1" smtClean="0">
                <a:ea typeface="Calibri" panose="020F0502020204030204" pitchFamily="34" charset="0"/>
                <a:cs typeface="Microsoft Himalaya" panose="01010100010101010101" pitchFamily="2" charset="0"/>
              </a:rPr>
              <a:t>мед.учреждении</a:t>
            </a: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;</a:t>
            </a:r>
            <a:endParaRPr lang="ru-RU" sz="1600" dirty="0">
              <a:ea typeface="Calibri" panose="020F0502020204030204" pitchFamily="34" charset="0"/>
              <a:cs typeface="Microsoft Himalaya" panose="01010100010101010101" pitchFamily="2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присутствие ассистента, </a:t>
            </a:r>
            <a:r>
              <a:rPr lang="ru-RU" sz="1600" dirty="0" err="1">
                <a:ea typeface="Calibri" panose="020F0502020204030204" pitchFamily="34" charset="0"/>
                <a:cs typeface="Microsoft Himalaya" panose="01010100010101010101" pitchFamily="2" charset="0"/>
              </a:rPr>
              <a:t>сурдопереводчика</a:t>
            </a: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, </a:t>
            </a:r>
            <a:r>
              <a:rPr lang="ru-RU" sz="1600" dirty="0" err="1">
                <a:ea typeface="Calibri" panose="020F0502020204030204" pitchFamily="34" charset="0"/>
                <a:cs typeface="Microsoft Himalaya" panose="01010100010101010101" pitchFamily="2" charset="0"/>
              </a:rPr>
              <a:t>тифлопереводчика</a:t>
            </a: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, </a:t>
            </a:r>
            <a:r>
              <a:rPr lang="ru-RU" sz="1600" dirty="0" err="1">
                <a:ea typeface="Calibri" panose="020F0502020204030204" pitchFamily="34" charset="0"/>
                <a:cs typeface="Microsoft Himalaya" panose="01010100010101010101" pitchFamily="2" charset="0"/>
              </a:rPr>
              <a:t>тьютора</a:t>
            </a: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, </a:t>
            </a: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в </a:t>
            </a: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итоговом собеседовании;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использование на итоговом собеседовании необходимых для выполнения заданий технических </a:t>
            </a: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средств </a:t>
            </a: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(увеличительных, </a:t>
            </a: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звукоусиливающих; компьютера);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увеличение формата заданий, обеспечение </a:t>
            </a: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аудитории проведения итогового собеседования увеличительными </a:t>
            </a: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устройствами, индивидуальное </a:t>
            </a: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равномерное освещение не менее 300 люкс </a:t>
            </a: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(для слабовидящих);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ea typeface="Calibri" panose="020F0502020204030204" pitchFamily="34" charset="0"/>
                <a:cs typeface="Microsoft Himalaya" panose="01010100010101010101" pitchFamily="2" charset="0"/>
              </a:rPr>
              <a:t>использование КИМ со </a:t>
            </a:r>
            <a:r>
              <a:rPr lang="ru-RU" sz="1600" dirty="0" smtClean="0">
                <a:cs typeface="Times New Roman" panose="02020603050405020304" pitchFamily="18" charset="0"/>
              </a:rPr>
              <a:t>шрифтом </a:t>
            </a:r>
            <a:r>
              <a:rPr lang="ru-RU" sz="1600" dirty="0">
                <a:cs typeface="Times New Roman" panose="02020603050405020304" pitchFamily="18" charset="0"/>
              </a:rPr>
              <a:t>Брайля </a:t>
            </a:r>
            <a:r>
              <a:rPr lang="ru-RU" sz="1600" dirty="0" smtClean="0">
                <a:cs typeface="Times New Roman" panose="02020603050405020304" pitchFamily="18" charset="0"/>
              </a:rPr>
              <a:t>(для слепых участников);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ea typeface="Calibri" panose="020F0502020204030204" pitchFamily="34" charset="0"/>
                <a:cs typeface="Microsoft Himalaya" panose="01010100010101010101" pitchFamily="2" charset="0"/>
              </a:rPr>
              <a:t>уменьшение количества баллов, на основании которых выставляется «зачет».</a:t>
            </a:r>
            <a:endParaRPr lang="ru-RU" sz="1600" dirty="0">
              <a:effectLst/>
              <a:ea typeface="Calibri" panose="020F0502020204030204" pitchFamily="34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37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251456"/>
              </p:ext>
            </p:extLst>
          </p:nvPr>
        </p:nvGraphicFramePr>
        <p:xfrm>
          <a:off x="1691680" y="1275606"/>
          <a:ext cx="5755411" cy="37155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7376"/>
                <a:gridCol w="3068422"/>
                <a:gridCol w="2049613"/>
              </a:tblGrid>
              <a:tr h="28401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Категории участников ИС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cs typeface="Times New Roman" pitchFamily="18" charset="0"/>
                        </a:rPr>
                        <a:t>Минимальное кол-во баллов</a:t>
                      </a:r>
                      <a:endParaRPr lang="ru-RU" sz="120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  <a:cs typeface="Times New Roman" pitchFamily="18" charset="0"/>
                        </a:rPr>
                        <a:t>1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cs typeface="Times New Roman" pitchFamily="18" charset="0"/>
                        </a:rPr>
                        <a:t> Глухие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, </a:t>
                      </a:r>
                      <a:r>
                        <a:rPr lang="ru-RU" sz="1200" dirty="0" err="1">
                          <a:effectLst/>
                          <a:latin typeface="+mn-lt"/>
                          <a:cs typeface="Times New Roman" pitchFamily="18" charset="0"/>
                        </a:rPr>
                        <a:t>позднооглогшие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 (владеющие и не </a:t>
                      </a:r>
                      <a:r>
                        <a:rPr lang="ru-RU" sz="1200" dirty="0" smtClean="0">
                          <a:effectLst/>
                          <a:latin typeface="+mn-lt"/>
                          <a:cs typeface="Times New Roman" pitchFamily="18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+mn-lt"/>
                          <a:cs typeface="Times New Roman" pitchFamily="18" charset="0"/>
                        </a:rPr>
                        <a:t>владениющие</a:t>
                      </a:r>
                      <a:r>
                        <a:rPr lang="ru-RU" sz="1200" dirty="0" smtClean="0"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+mn-lt"/>
                          <a:cs typeface="Times New Roman" pitchFamily="18" charset="0"/>
                        </a:rPr>
                        <a:t>сурдопереводом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)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24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Слабослышащие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8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cs typeface="Times New Roman" pitchFamily="18" charset="0"/>
                        </a:rPr>
                        <a:t> Слепые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, </a:t>
                      </a:r>
                      <a:r>
                        <a:rPr lang="ru-RU" sz="1200" dirty="0" err="1">
                          <a:effectLst/>
                          <a:latin typeface="+mn-lt"/>
                          <a:cs typeface="Times New Roman" pitchFamily="18" charset="0"/>
                        </a:rPr>
                        <a:t>поздноослепшие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 (владеющие </a:t>
                      </a:r>
                      <a:r>
                        <a:rPr lang="ru-RU" sz="1200" dirty="0" err="1">
                          <a:effectLst/>
                          <a:latin typeface="+mn-lt"/>
                          <a:cs typeface="Times New Roman" pitchFamily="18" charset="0"/>
                        </a:rPr>
                        <a:t>шр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. Брайля)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9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7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  <a:cs typeface="Times New Roman" pitchFamily="18" charset="0"/>
                        </a:rPr>
                        <a:t>4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cs typeface="Times New Roman" pitchFamily="18" charset="0"/>
                        </a:rPr>
                        <a:t> Слепые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, </a:t>
                      </a:r>
                      <a:r>
                        <a:rPr lang="ru-RU" sz="1200" dirty="0" err="1">
                          <a:effectLst/>
                          <a:latin typeface="+mn-lt"/>
                          <a:cs typeface="Times New Roman" pitchFamily="18" charset="0"/>
                        </a:rPr>
                        <a:t>поздноослепшие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 (не владеющие </a:t>
                      </a:r>
                      <a:r>
                        <a:rPr lang="ru-RU" sz="1200" dirty="0" err="1">
                          <a:effectLst/>
                          <a:latin typeface="+mn-lt"/>
                          <a:cs typeface="Times New Roman" pitchFamily="18" charset="0"/>
                        </a:rPr>
                        <a:t>шр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. Брайля)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36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  <a:cs typeface="Times New Roman" pitchFamily="18" charset="0"/>
                        </a:rPr>
                        <a:t>5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cs typeface="Times New Roman" pitchFamily="18" charset="0"/>
                        </a:rPr>
                        <a:t> Слабовидящие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9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  <a:cs typeface="Times New Roman" pitchFamily="18" charset="0"/>
                        </a:rPr>
                        <a:t>6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cs typeface="Times New Roman" pitchFamily="18" charset="0"/>
                        </a:rPr>
                        <a:t> С 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тяжелыми нарушениями речи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7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  <a:cs typeface="Times New Roman" pitchFamily="18" charset="0"/>
                        </a:rPr>
                        <a:t>7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cs typeface="Times New Roman" pitchFamily="18" charset="0"/>
                        </a:rPr>
                        <a:t> С 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нарушениями опорно-</a:t>
                      </a:r>
                      <a:r>
                        <a:rPr lang="ru-RU" sz="1200" dirty="0" err="1">
                          <a:effectLst/>
                          <a:latin typeface="+mn-lt"/>
                          <a:cs typeface="Times New Roman" pitchFamily="18" charset="0"/>
                        </a:rPr>
                        <a:t>двиг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. аппарата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 (не уменьшается)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0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  <a:cs typeface="Times New Roman" pitchFamily="18" charset="0"/>
                        </a:rPr>
                        <a:t>8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+mn-lt"/>
                          <a:cs typeface="Times New Roman" pitchFamily="18" charset="0"/>
                        </a:rPr>
                        <a:t>Аутисты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24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  <a:cs typeface="Times New Roman" pitchFamily="18" charset="0"/>
                        </a:rPr>
                        <a:t>9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cs typeface="Times New Roman" pitchFamily="18" charset="0"/>
                        </a:rPr>
                        <a:t> С 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задержкой психического развития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24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+mn-lt"/>
                          <a:cs typeface="Times New Roman" pitchFamily="18" charset="0"/>
                        </a:rPr>
                        <a:t>10</a:t>
                      </a:r>
                      <a:endParaRPr lang="ru-RU" sz="13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cs typeface="Times New Roman" pitchFamily="18" charset="0"/>
                        </a:rPr>
                        <a:t> Иные </a:t>
                      </a:r>
                      <a:r>
                        <a:rPr lang="ru-RU" sz="1200" dirty="0">
                          <a:effectLst/>
                          <a:latin typeface="+mn-lt"/>
                          <a:cs typeface="Times New Roman" pitchFamily="18" charset="0"/>
                        </a:rPr>
                        <a:t>категории (соматические заболевания)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10 (не уменьшается)</a:t>
                      </a: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14559" marR="1455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31640" y="262967"/>
            <a:ext cx="6696744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 Light" pitchFamily="34" charset="0"/>
                <a:cs typeface="Times New Roman" pitchFamily="18" charset="0"/>
              </a:rPr>
              <a:t>Перечень категорий участников итогового собеседования с ОВЗ и инвалидов, для которых уменьшается минимальное количества баллов, необходимого для получения «зачета»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ea typeface="Calibri Light" pitchFamily="34" charset="0"/>
              <a:cs typeface="Calibri Light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317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48551"/>
            <a:ext cx="77768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b="1" kern="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Итоговое собеседование в письменной форме</a:t>
            </a:r>
            <a:endParaRPr lang="ru-RU" sz="22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491630"/>
            <a:ext cx="66967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При проведении </a:t>
            </a:r>
            <a:r>
              <a:rPr lang="ru-RU" dirty="0"/>
              <a:t>итогового собеседования в письменной форме </a:t>
            </a:r>
            <a:r>
              <a:rPr lang="ru-RU" dirty="0">
                <a:solidFill>
                  <a:srgbClr val="C00000"/>
                </a:solidFill>
              </a:rPr>
              <a:t>(для детей с тяжелыми нарушениями речи)</a:t>
            </a:r>
            <a:r>
              <a:rPr lang="ru-RU" dirty="0"/>
              <a:t> допускается использование листов бумаги для черновиков, выданных образовательной организацией, со штампом образовательной организации, на базе которой участник проходит итоговое собеседование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/>
              <a:t>Письменная форма работы оформляется на листах бумаги со штампом образовательной организации, на базе которой участник проходит итоговое собеседование.</a:t>
            </a:r>
          </a:p>
        </p:txBody>
      </p:sp>
    </p:spTree>
    <p:extLst>
      <p:ext uri="{BB962C8B-B14F-4D97-AF65-F5344CB8AC3E}">
        <p14:creationId xmlns:p14="http://schemas.microsoft.com/office/powerpoint/2010/main" val="1100070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4673</TotalTime>
  <Words>614</Words>
  <Application>Microsoft Office PowerPoint</Application>
  <PresentationFormat>Экран (16:9)</PresentationFormat>
  <Paragraphs>84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1</cp:lastModifiedBy>
  <cp:revision>490</cp:revision>
  <cp:lastPrinted>2019-10-30T14:00:32Z</cp:lastPrinted>
  <dcterms:created xsi:type="dcterms:W3CDTF">2015-10-13T08:15:21Z</dcterms:created>
  <dcterms:modified xsi:type="dcterms:W3CDTF">2021-02-08T11:58:59Z</dcterms:modified>
</cp:coreProperties>
</file>